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83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84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333399"/>
    <a:srgbClr val="FC3D21"/>
    <a:srgbClr val="0B3D91"/>
    <a:srgbClr val="0099FF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A92D47-1070-4336-B9CC-5A2DFEC19074}">
  <a:tblStyle styleId="{38A92D47-1070-4336-B9CC-5A2DFEC190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416" autoAdjust="0"/>
  </p:normalViewPr>
  <p:slideViewPr>
    <p:cSldViewPr snapToGrid="0">
      <p:cViewPr>
        <p:scale>
          <a:sx n="150" d="100"/>
          <a:sy n="150" d="100"/>
        </p:scale>
        <p:origin x="47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1ef74eaa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1ef74eaa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014a12b4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014a12b4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53faf8356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53faf8356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53faf835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53faf835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63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504b27b5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504b27b5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00ee452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00ee452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0bde4495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0bde4495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1ef74eaa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1ef74eaa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3a2822fd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3a2822fd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fff758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fff7588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0bde4495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0bde4495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4b3f58b7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4b3f58b7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4b3f58b7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4b3f58b7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3af3cee4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3af3cee4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tom-jj-G/KeplerExoplanet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Rander417/KeplerExoplane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epler-groupa.herokuapp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nasa.gov/kepler/faq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kepler-groupa.herokuapp.com/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34yWwNi" TargetMode="External"/><Relationship Id="rId3" Type="http://schemas.openxmlformats.org/officeDocument/2006/relationships/hyperlink" Target="https://skyandtelescope.org/astronomy-resources/right-ascension-declination-celestial-coordinates/" TargetMode="External"/><Relationship Id="rId7" Type="http://schemas.openxmlformats.org/officeDocument/2006/relationships/hyperlink" Target="https://bit.ly/2HBZvM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exoplanets.nasa.gov/resources/1022/kepler-transit-graph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BE48DC-05A6-4D59-AF16-9A8771E7A400}"/>
              </a:ext>
            </a:extLst>
          </p:cNvPr>
          <p:cNvSpPr txBox="1"/>
          <p:nvPr/>
        </p:nvSpPr>
        <p:spPr>
          <a:xfrm>
            <a:off x="706582" y="2036619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Kepler 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000B8-B20E-4B2B-BD20-F0C0D4196CD0}"/>
              </a:ext>
            </a:extLst>
          </p:cNvPr>
          <p:cNvSpPr txBox="1"/>
          <p:nvPr/>
        </p:nvSpPr>
        <p:spPr>
          <a:xfrm>
            <a:off x="6317673" y="2786497"/>
            <a:ext cx="28263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Forked from team project: </a:t>
            </a:r>
          </a:p>
          <a:p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https://github.com/tom-jj-G/KeplerExoplanets</a:t>
            </a:r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University – Fu School of Engineering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Analytics 6mo Program</a:t>
            </a:r>
          </a:p>
          <a:p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 role was building the ML pipeline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Cleaning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 the ML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Teammates:</a:t>
            </a:r>
          </a:p>
          <a:p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Damien </a:t>
            </a:r>
            <a:r>
              <a:rPr lang="en-US" sz="9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</a:t>
            </a: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Priscilla Lin, Tom </a:t>
            </a:r>
            <a:r>
              <a:rPr lang="en-US" sz="9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Greff</a:t>
            </a:r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8912FD-2A68-4F66-8AFB-C3655ACF9CED}"/>
              </a:ext>
            </a:extLst>
          </p:cNvPr>
          <p:cNvCxnSpPr>
            <a:cxnSpLocks/>
          </p:cNvCxnSpPr>
          <p:nvPr/>
        </p:nvCxnSpPr>
        <p:spPr>
          <a:xfrm>
            <a:off x="706582" y="2479964"/>
            <a:ext cx="7377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8AC295-4263-4B46-AEB4-F084926F9596}"/>
              </a:ext>
            </a:extLst>
          </p:cNvPr>
          <p:cNvSpPr txBox="1"/>
          <p:nvPr/>
        </p:nvSpPr>
        <p:spPr>
          <a:xfrm>
            <a:off x="706582" y="2645217"/>
            <a:ext cx="1324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Richard Anderson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5B2DDD-603C-46B2-808D-2D88A4B32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4" y="2922216"/>
            <a:ext cx="982199" cy="10841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429D5D-9740-4CAA-8F73-BAE61A73D501}"/>
              </a:ext>
            </a:extLst>
          </p:cNvPr>
          <p:cNvSpPr txBox="1"/>
          <p:nvPr/>
        </p:nvSpPr>
        <p:spPr>
          <a:xfrm>
            <a:off x="3422072" y="2786497"/>
            <a:ext cx="282632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Fork updates: </a:t>
            </a:r>
          </a:p>
          <a:p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https://github.com/Rander417/KeplerExoplanet</a:t>
            </a:r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presentation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data pulled from CSV initially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Pickled key data 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Refactored all notebooks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161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08" y="1635100"/>
            <a:ext cx="2889279" cy="102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09" y="3643549"/>
            <a:ext cx="2889275" cy="10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1364" y="1691725"/>
            <a:ext cx="3634649" cy="6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568008" y="889700"/>
            <a:ext cx="39054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- 83% f1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Chosen since our questions are categorical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Weaker results due to unbalanced data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568008" y="3106775"/>
            <a:ext cx="39054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Gradient Boosted Trees </a:t>
            </a:r>
            <a:r>
              <a:rPr lang="en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- 90% f1</a:t>
            </a:r>
            <a:endParaRPr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Chosen to better handle the data imbalance</a:t>
            </a:r>
            <a:endParaRPr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4835237" y="889700"/>
            <a:ext cx="4121727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- 90% f1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Alternative to better handle the data imbalance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1709983" y="2729175"/>
            <a:ext cx="503100" cy="491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6396314" y="2729175"/>
            <a:ext cx="503100" cy="491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4941364" y="3106775"/>
            <a:ext cx="39054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Deep Neural Network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- 84% f1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Uses relu and softmax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2"/>
          <p:cNvSpPr/>
          <p:nvPr/>
        </p:nvSpPr>
        <p:spPr>
          <a:xfrm rot="-8416389">
            <a:off x="3863932" y="1646931"/>
            <a:ext cx="503185" cy="178008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8533" y="3643549"/>
            <a:ext cx="3067994" cy="10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BD2B534D-5E0A-444C-A422-A8E80D9A5F68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Supervised Machine Learni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ng</a:t>
            </a: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17" y="761999"/>
            <a:ext cx="5818909" cy="428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707" y="2070745"/>
            <a:ext cx="2833257" cy="16046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326F89F-AAE1-4721-934A-4B66B7A4BC10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Graphing the results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24;p18">
            <a:extLst>
              <a:ext uri="{FF2B5EF4-FFF2-40B4-BE49-F238E27FC236}">
                <a16:creationId xmlns:a16="http://schemas.microsoft.com/office/drawing/2014/main" id="{0ECCAA55-1B57-4D2D-8780-E60FF7CCB70C}"/>
              </a:ext>
            </a:extLst>
          </p:cNvPr>
          <p:cNvSpPr txBox="1"/>
          <p:nvPr/>
        </p:nvSpPr>
        <p:spPr>
          <a:xfrm>
            <a:off x="6230058" y="3574473"/>
            <a:ext cx="1096553" cy="31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Kepler Array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5" y="702425"/>
            <a:ext cx="5311749" cy="272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6975" y="2327125"/>
            <a:ext cx="5197621" cy="27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-168249" y="653961"/>
            <a:ext cx="2484300" cy="50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too close…</a:t>
            </a:r>
            <a:endParaRPr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4170697" y="4385630"/>
            <a:ext cx="2433453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…and not too far!</a:t>
            </a:r>
            <a:endParaRPr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043E70E6-3696-446A-A2ED-ACD3DBA8DCD6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Habitable or Not? The Goldilocks Zone 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body" idx="1"/>
          </p:nvPr>
        </p:nvSpPr>
        <p:spPr>
          <a:xfrm>
            <a:off x="111900" y="756175"/>
            <a:ext cx="3586500" cy="15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Habitable Criteria:</a:t>
            </a:r>
            <a:endParaRPr sz="1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Orbital_period[days]: 200 ~ 400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Stellar_effective_temperature &gt; 5500 ~ 6500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Stellar_radius[solar_radii]: 1 ~ 2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Stellar_surface_gravity[log10(cm/s**2)]: &gt;  4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Stellar_metallicity: &gt; 0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body" idx="1"/>
          </p:nvPr>
        </p:nvSpPr>
        <p:spPr>
          <a:xfrm>
            <a:off x="4059324" y="1160425"/>
            <a:ext cx="2918864" cy="753900"/>
          </a:xfrm>
          <a:prstGeom prst="rect">
            <a:avLst/>
          </a:prstGeom>
          <a:solidFill>
            <a:srgbClr val="33993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Confirmed &amp; Candidates: </a:t>
            </a:r>
            <a:r>
              <a:rPr lang="en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2248</a:t>
            </a:r>
            <a:endParaRPr sz="1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Habitable: </a:t>
            </a:r>
            <a:r>
              <a:rPr lang="en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152400" y="4880576"/>
            <a:ext cx="3192049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sources: https://exoplanets.nasa.gov/exoplanet-catalog/</a:t>
            </a:r>
            <a:endParaRPr sz="8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070CE26E-72B3-4FB9-A446-499EE963615C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Is the Exoplanet in the Goldilocks Zone?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0BA13-813F-4DDA-B400-DD31EADC4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1" t="1919" r="1" b="1"/>
          <a:stretch/>
        </p:blipFill>
        <p:spPr>
          <a:xfrm>
            <a:off x="394079" y="2245755"/>
            <a:ext cx="1579948" cy="1194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81ED04-A526-4E90-B90E-AB82F4213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1" t="1920"/>
          <a:stretch/>
        </p:blipFill>
        <p:spPr>
          <a:xfrm>
            <a:off x="2054270" y="2241807"/>
            <a:ext cx="1568531" cy="1201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C7305B-795A-4977-A1E0-D7D27AE334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84"/>
          <a:stretch/>
        </p:blipFill>
        <p:spPr>
          <a:xfrm>
            <a:off x="3703046" y="2242847"/>
            <a:ext cx="1602869" cy="1197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31FAB4-438C-4271-B21E-B4B5CD757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6159" y="2245885"/>
            <a:ext cx="1570027" cy="1193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543682-1B67-4F9E-84F3-B43E52A55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254" y="2245755"/>
            <a:ext cx="1559698" cy="1190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EAC33C-CA05-46E0-947D-CA6ECCC0BA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079" y="3526549"/>
            <a:ext cx="1579948" cy="1207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6481F-BD26-4E57-99CA-802F541999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4270" y="3528231"/>
            <a:ext cx="1590210" cy="1201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B34D51-09CE-45E4-8494-50C852EA87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3047" y="3526549"/>
            <a:ext cx="1592028" cy="11972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74F753-17BD-4C61-98F5-5C7355738E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6160" y="3526549"/>
            <a:ext cx="1592028" cy="12051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745578-4E4F-4B39-926E-4A0949002E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30550" y="3526549"/>
            <a:ext cx="1571910" cy="120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body" idx="1"/>
          </p:nvPr>
        </p:nvSpPr>
        <p:spPr>
          <a:xfrm>
            <a:off x="484909" y="1435700"/>
            <a:ext cx="3179618" cy="16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dirty="0">
                <a:solidFill>
                  <a:schemeClr val="bg1"/>
                </a:solidFill>
                <a:latin typeface="Helvetica Neue"/>
              </a:rPr>
              <a:t>Takes new observations and predicts if </a:t>
            </a:r>
            <a:r>
              <a:rPr lang="en-US" sz="1150" dirty="0">
                <a:solidFill>
                  <a:schemeClr val="bg1"/>
                </a:solidFill>
                <a:latin typeface="Helvetica Neue"/>
              </a:rPr>
              <a:t>the object is an exoplanet using our ML models</a:t>
            </a:r>
            <a:endParaRPr sz="1150" dirty="0">
              <a:solidFill>
                <a:schemeClr val="bg1"/>
              </a:solidFill>
              <a:latin typeface="Helvetica Neue"/>
            </a:endParaRPr>
          </a:p>
          <a:p>
            <a:pPr marL="457200" lvl="0" indent="-301625" algn="l" rtl="0">
              <a:spcBef>
                <a:spcPts val="1200"/>
              </a:spcBef>
              <a:spcAft>
                <a:spcPts val="0"/>
              </a:spcAft>
              <a:buClr>
                <a:srgbClr val="474747"/>
              </a:buClr>
              <a:buSzPts val="1150"/>
              <a:buChar char="●"/>
            </a:pPr>
            <a:r>
              <a:rPr lang="en" sz="1150" dirty="0">
                <a:solidFill>
                  <a:schemeClr val="bg1"/>
                </a:solidFill>
                <a:latin typeface="Helvetica Neue"/>
              </a:rPr>
              <a:t>Built with ES6/HTML</a:t>
            </a:r>
            <a:endParaRPr sz="1150" dirty="0">
              <a:solidFill>
                <a:schemeClr val="bg1"/>
              </a:solidFill>
              <a:latin typeface="Helvetica Neue"/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150"/>
              <a:buChar char="●"/>
            </a:pPr>
            <a:r>
              <a:rPr lang="en" sz="1150" dirty="0">
                <a:solidFill>
                  <a:schemeClr val="bg1"/>
                </a:solidFill>
                <a:latin typeface="Helvetica Neue"/>
              </a:rPr>
              <a:t>Hosted online</a:t>
            </a:r>
            <a:endParaRPr sz="1150" dirty="0">
              <a:solidFill>
                <a:schemeClr val="bg1"/>
              </a:solidFill>
              <a:latin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bg1"/>
                </a:solidFill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https://kepler-groupa.herokuapp.com/</a:t>
            </a:r>
            <a:endParaRPr sz="1150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0" y="3707800"/>
            <a:ext cx="30768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543" y="665019"/>
            <a:ext cx="3452536" cy="297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1740" y="3692687"/>
            <a:ext cx="4174143" cy="14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38BB710C-C7F3-40FA-A839-75510C46ED9B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Prediction web-app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947" y="1308766"/>
            <a:ext cx="938037" cy="52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210" y="1957975"/>
            <a:ext cx="1260763" cy="41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3121" y="2229631"/>
            <a:ext cx="1081174" cy="22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7286" y="1862999"/>
            <a:ext cx="2339772" cy="116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1604" y="3774413"/>
            <a:ext cx="1431136" cy="30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4819" y="2697902"/>
            <a:ext cx="1362424" cy="875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55678" y="4344629"/>
            <a:ext cx="696666" cy="46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11504" y="4344630"/>
            <a:ext cx="561236" cy="46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27058" y="3927426"/>
            <a:ext cx="696668" cy="26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36999" y="1256871"/>
            <a:ext cx="749424" cy="46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18504" y="3118856"/>
            <a:ext cx="1077336" cy="45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40738" y="3364508"/>
            <a:ext cx="736901" cy="73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A51FF334-09AC-4DDA-B206-461A59943D74}"/>
              </a:ext>
            </a:extLst>
          </p:cNvPr>
          <p:cNvSpPr txBox="1"/>
          <p:nvPr/>
        </p:nvSpPr>
        <p:spPr>
          <a:xfrm>
            <a:off x="-5" y="-5824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851443-2597-47D7-A4F4-6219B062AC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6800" y="2505228"/>
            <a:ext cx="433860" cy="521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C8B648-0252-4C27-9E8D-C27F94DF23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38764" y="798870"/>
            <a:ext cx="1436816" cy="8906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731C4D-30CC-4A6F-ACD3-CF60B3727F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59441" y="2531287"/>
            <a:ext cx="1077335" cy="12793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Kepler Mission Overview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126" y="938200"/>
            <a:ext cx="3221183" cy="36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60519" y="3131915"/>
            <a:ext cx="3360900" cy="13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Kepler Telescope photometer consists of 21 CCD modules, each with two 2200x1024 pixel CCDs for a grand total of 94.6 million active pixels.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Source - https://keplerscience.arc.nasa.gov/the-kepler-space-telescope.html </a:t>
            </a:r>
            <a:endParaRPr sz="800" i="1" dirty="0">
              <a:solidFill>
                <a:schemeClr val="bg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536394" y="4468875"/>
            <a:ext cx="2220646" cy="3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Kepler Field of View (FOV)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41" y="938200"/>
            <a:ext cx="3852456" cy="21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3AF709-5AE9-4206-BE04-EBB0620DE8A7}"/>
              </a:ext>
            </a:extLst>
          </p:cNvPr>
          <p:cNvSpPr txBox="1"/>
          <p:nvPr/>
        </p:nvSpPr>
        <p:spPr>
          <a:xfrm>
            <a:off x="972386" y="4514973"/>
            <a:ext cx="2737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u="sng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https://www.nasa.gov/kepler/faq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DC43C-218D-4DDD-BC6B-744E0960E0BA}"/>
              </a:ext>
            </a:extLst>
          </p:cNvPr>
          <p:cNvSpPr txBox="1"/>
          <p:nvPr/>
        </p:nvSpPr>
        <p:spPr>
          <a:xfrm>
            <a:off x="5242144" y="4741426"/>
            <a:ext cx="280914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Helvetica Neue"/>
              </a:rPr>
              <a:t>https://www.nasa.gov/mission_pages/kepler/overview/index.html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25" y="1244787"/>
            <a:ext cx="2732650" cy="218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300" y="1736375"/>
            <a:ext cx="2265400" cy="12890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792150" y="1996500"/>
            <a:ext cx="155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6 clusters found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0" y="889241"/>
            <a:ext cx="3009901" cy="347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Is the Object of Interest an Exoplanet?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3378" y="3345600"/>
            <a:ext cx="3337243" cy="17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2903375" y="1444598"/>
            <a:ext cx="3304431" cy="3240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Does EDA reveal interesting groupings?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069207" y="889241"/>
            <a:ext cx="3009900" cy="3525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Can future observers use our models?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207808" y="3792387"/>
            <a:ext cx="2732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https://kepler-groupa.herokuapp.com/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2981224" y="3069425"/>
            <a:ext cx="3181550" cy="398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Is the exoplanet in the habitable zone?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0620" y="1244787"/>
            <a:ext cx="2667075" cy="26107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1874585A-F932-4554-947E-A15893201664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B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 Questions</a:t>
            </a:r>
            <a:endParaRPr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E4CCBE-7CCB-492A-975D-F95EB17761B5}"/>
              </a:ext>
            </a:extLst>
          </p:cNvPr>
          <p:cNvSpPr/>
          <p:nvPr/>
        </p:nvSpPr>
        <p:spPr>
          <a:xfrm>
            <a:off x="4176610" y="833169"/>
            <a:ext cx="4392423" cy="2066306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C9ECF3-C0BB-42A3-B31F-7C17E90681EE}"/>
              </a:ext>
            </a:extLst>
          </p:cNvPr>
          <p:cNvSpPr/>
          <p:nvPr/>
        </p:nvSpPr>
        <p:spPr>
          <a:xfrm>
            <a:off x="4176610" y="3051217"/>
            <a:ext cx="4392423" cy="2045857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EAF623-8900-4895-8C2D-15FE6CA91276}"/>
              </a:ext>
            </a:extLst>
          </p:cNvPr>
          <p:cNvSpPr/>
          <p:nvPr/>
        </p:nvSpPr>
        <p:spPr>
          <a:xfrm>
            <a:off x="529076" y="833169"/>
            <a:ext cx="3513741" cy="20663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ABC27-1900-41A9-A148-C28D9451BD74}"/>
              </a:ext>
            </a:extLst>
          </p:cNvPr>
          <p:cNvSpPr/>
          <p:nvPr/>
        </p:nvSpPr>
        <p:spPr>
          <a:xfrm>
            <a:off x="521970" y="3051217"/>
            <a:ext cx="3513741" cy="2045857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5853648" y="2487766"/>
            <a:ext cx="2382881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https://skyandtelescope.org/astronomy-resources/right-ascension-declination-celestial-coordinates/</a:t>
            </a:r>
            <a:endParaRPr sz="7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25" y="3608191"/>
            <a:ext cx="1740614" cy="144039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513046" y="2981324"/>
            <a:ext cx="3531591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TRANSIT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When one object crosses in front of another in space</a:t>
            </a:r>
            <a:endParaRPr sz="12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2433579" y="4733775"/>
            <a:ext cx="143551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i="1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https://exoplanets.nasa.gov/resources/1022/kepler-transit-graph/</a:t>
            </a:r>
            <a:endParaRPr sz="700" i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86" y="3544120"/>
            <a:ext cx="2437295" cy="144039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4176610" y="2981325"/>
            <a:ext cx="2653680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FLUX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 star's apparent brightness</a:t>
            </a:r>
            <a:endParaRPr sz="12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6604835" y="4675275"/>
            <a:ext cx="12912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https://bit.ly/2HBZvM3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https://bit.ly/34yWwNi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4176610" y="801927"/>
            <a:ext cx="2382881" cy="31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CELESTIAL COORDINATES</a:t>
            </a:r>
            <a:endParaRPr sz="1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7421" y="1185446"/>
            <a:ext cx="1625045" cy="162962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543089" y="801927"/>
            <a:ext cx="3292952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1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Astrophysics terminology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Cryptic acronyms &amp; abbreviations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810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Koi_tce_delivname, koi_fpflag_nt...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Dense reference material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810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382 pages! 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29693" y="1946653"/>
            <a:ext cx="116074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821AF4E0-44AB-425D-BEC8-E6AFAFCC4256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Domain knowledge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F40D0F-1369-4620-AEF2-D1A9F277C6D2}"/>
              </a:ext>
            </a:extLst>
          </p:cNvPr>
          <p:cNvSpPr txBox="1"/>
          <p:nvPr/>
        </p:nvSpPr>
        <p:spPr>
          <a:xfrm>
            <a:off x="5922466" y="1278140"/>
            <a:ext cx="2681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Declination</a:t>
            </a:r>
            <a:r>
              <a:rPr lang="en-US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corresponds to latitude &amp;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Right Ascension</a:t>
            </a:r>
            <a:r>
              <a:rPr lang="en-US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to longitude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A6FBBF-0F5E-4E4B-A10B-6BBFCCCA1FDD}"/>
              </a:ext>
            </a:extLst>
          </p:cNvPr>
          <p:cNvSpPr txBox="1"/>
          <p:nvPr/>
        </p:nvSpPr>
        <p:spPr>
          <a:xfrm>
            <a:off x="2500739" y="3787098"/>
            <a:ext cx="153497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chemeClr val="bg1"/>
                </a:solidFill>
                <a:effectLst/>
                <a:latin typeface="Helvetica Neue"/>
              </a:rPr>
              <a:t>Transits by terrestrial planets produce a small change in a star's brightness of about 1/10,000 (100 parts per million, ppm), lasting for 2 to 16 hours.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Google Shape;179;p22">
            <a:extLst>
              <a:ext uri="{FF2B5EF4-FFF2-40B4-BE49-F238E27FC236}">
                <a16:creationId xmlns:a16="http://schemas.microsoft.com/office/drawing/2014/main" id="{0FDFAB96-C700-4338-B660-3B55FB07A8A2}"/>
              </a:ext>
            </a:extLst>
          </p:cNvPr>
          <p:cNvSpPr/>
          <p:nvPr/>
        </p:nvSpPr>
        <p:spPr>
          <a:xfrm rot="16200000">
            <a:off x="3872616" y="1752073"/>
            <a:ext cx="503100" cy="16965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79;p22">
            <a:extLst>
              <a:ext uri="{FF2B5EF4-FFF2-40B4-BE49-F238E27FC236}">
                <a16:creationId xmlns:a16="http://schemas.microsoft.com/office/drawing/2014/main" id="{7B63F2C5-74E4-4F37-AB3C-A1A6E163F360}"/>
              </a:ext>
            </a:extLst>
          </p:cNvPr>
          <p:cNvSpPr/>
          <p:nvPr/>
        </p:nvSpPr>
        <p:spPr>
          <a:xfrm>
            <a:off x="6121271" y="2882554"/>
            <a:ext cx="503100" cy="16965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79;p22">
            <a:extLst>
              <a:ext uri="{FF2B5EF4-FFF2-40B4-BE49-F238E27FC236}">
                <a16:creationId xmlns:a16="http://schemas.microsoft.com/office/drawing/2014/main" id="{AD160E76-84A6-4FDD-A136-99293A8E0976}"/>
              </a:ext>
            </a:extLst>
          </p:cNvPr>
          <p:cNvSpPr/>
          <p:nvPr/>
        </p:nvSpPr>
        <p:spPr>
          <a:xfrm rot="5400000">
            <a:off x="3862727" y="3974075"/>
            <a:ext cx="503100" cy="16965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852" y="1941534"/>
            <a:ext cx="3161285" cy="29408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276427" y="1241116"/>
            <a:ext cx="4653536" cy="20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Generally clean combination of numerical and categorical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Large number of nulls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Two Ys?!?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Unbalanced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38B02035-56F3-45E2-9D89-2A9430F43301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EDA &amp; Preprocessing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8302" y="91827"/>
            <a:ext cx="2021987" cy="495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311700" y="1069341"/>
            <a:ext cx="6245700" cy="1316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40k+ </a:t>
            </a: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Null cells across 10k rows &amp; 50 columns of data (500k cells)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363 </a:t>
            </a: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rows with nulls after cleaning (including dropping +/- error columns)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2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 decided to drop the nulls due to their small volume &amp; results of imputing</a:t>
            </a: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800" y="817418"/>
            <a:ext cx="2116450" cy="97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4">
            <a:alphaModFix/>
          </a:blip>
          <a:srcRect b="16665"/>
          <a:stretch/>
        </p:blipFill>
        <p:spPr>
          <a:xfrm>
            <a:off x="311700" y="3312590"/>
            <a:ext cx="4978970" cy="71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5">
            <a:alphaModFix/>
          </a:blip>
          <a:srcRect b="16328"/>
          <a:stretch/>
        </p:blipFill>
        <p:spPr>
          <a:xfrm>
            <a:off x="1099175" y="3675445"/>
            <a:ext cx="5281813" cy="71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6">
            <a:alphaModFix/>
          </a:blip>
          <a:srcRect b="21815"/>
          <a:stretch/>
        </p:blipFill>
        <p:spPr>
          <a:xfrm>
            <a:off x="2979485" y="4013057"/>
            <a:ext cx="5242500" cy="71888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2129300" y="3243628"/>
            <a:ext cx="697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E599"/>
                </a:solidFill>
              </a:rPr>
              <a:t>Mean</a:t>
            </a:r>
            <a:endParaRPr b="1" dirty="0">
              <a:solidFill>
                <a:srgbClr val="FFE599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3036075" y="3603376"/>
            <a:ext cx="8730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E599"/>
                </a:solidFill>
              </a:rPr>
              <a:t>Median</a:t>
            </a:r>
            <a:endParaRPr b="1" dirty="0">
              <a:solidFill>
                <a:srgbClr val="FFE599"/>
              </a:solidFill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5213000" y="3950213"/>
            <a:ext cx="697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E599"/>
                </a:solidFill>
              </a:rPr>
              <a:t>Mode</a:t>
            </a:r>
            <a:endParaRPr b="1">
              <a:solidFill>
                <a:srgbClr val="FFE599"/>
              </a:solidFill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311699" y="2974979"/>
            <a:ext cx="2819427" cy="3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Impute methods evaluated: </a:t>
            </a:r>
            <a:endParaRPr sz="1100" dirty="0">
              <a:solidFill>
                <a:schemeClr val="bg1"/>
              </a:solidFill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9800" y="1847950"/>
            <a:ext cx="2116450" cy="21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2B6E10-E0C2-4B98-9F73-43D043ABAD75}"/>
              </a:ext>
            </a:extLst>
          </p:cNvPr>
          <p:cNvSpPr txBox="1"/>
          <p:nvPr/>
        </p:nvSpPr>
        <p:spPr>
          <a:xfrm>
            <a:off x="103909" y="4405288"/>
            <a:ext cx="2875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Mode had a negative f1 impact while Mean &amp; Median had no discernable impact</a:t>
            </a:r>
          </a:p>
        </p:txBody>
      </p:sp>
      <p:sp>
        <p:nvSpPr>
          <p:cNvPr id="5" name="Google Shape;54;p13">
            <a:extLst>
              <a:ext uri="{FF2B5EF4-FFF2-40B4-BE49-F238E27FC236}">
                <a16:creationId xmlns:a16="http://schemas.microsoft.com/office/drawing/2014/main" id="{A66550F8-E28A-41DE-84B7-175BBBC327DB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Handling Null Values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l="17204" t="8224" b="19185"/>
          <a:stretch/>
        </p:blipFill>
        <p:spPr>
          <a:xfrm>
            <a:off x="333170" y="3030359"/>
            <a:ext cx="1958625" cy="171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316782" y="2651084"/>
            <a:ext cx="1991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Feature Correlation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3254687" y="2651084"/>
            <a:ext cx="1991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Feature Importance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6073952" y="2651084"/>
            <a:ext cx="2546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Sequential Feature Selection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0" y="938449"/>
            <a:ext cx="9144000" cy="1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Which target? 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Kepler Disposition vs Exoplanet Archive Disposition (EAD)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 chose EAD as it was the result of the most recent NASA analysis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ML models had a 99% f1 with kepler disposition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 analyzed our features using the methods below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"Sequential Feature Selection” is part of the mlxtend library - programmatically analyzes feature combinations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479" y="3067934"/>
            <a:ext cx="2905347" cy="9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8275" y="3067922"/>
            <a:ext cx="2764225" cy="133178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6504199" y="4268733"/>
            <a:ext cx="2306632" cy="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Future options</a:t>
            </a:r>
            <a:endParaRPr sz="1050" b="1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0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Variance Inflation Factor</a:t>
            </a:r>
            <a:endParaRPr sz="10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0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Multicollinearity</a:t>
            </a:r>
            <a:endParaRPr sz="10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0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Lasso regression</a:t>
            </a:r>
            <a:endParaRPr sz="10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4196CA5C-1EFC-4880-B936-6EA366C489C3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ature Analysis &amp; A Tale of Two Ys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90000"/>
            <a:lumOff val="10000"/>
          </a:schemeClr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0"/>
          <p:cNvGrpSpPr/>
          <p:nvPr/>
        </p:nvGrpSpPr>
        <p:grpSpPr>
          <a:xfrm>
            <a:off x="751683" y="1130032"/>
            <a:ext cx="3574909" cy="3066666"/>
            <a:chOff x="2842688" y="673550"/>
            <a:chExt cx="3458624" cy="3026300"/>
          </a:xfrm>
        </p:grpSpPr>
        <p:pic>
          <p:nvPicPr>
            <p:cNvPr id="147" name="Google Shape;147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42687" y="673550"/>
              <a:ext cx="3458624" cy="302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20"/>
            <p:cNvSpPr/>
            <p:nvPr/>
          </p:nvSpPr>
          <p:spPr>
            <a:xfrm>
              <a:off x="4301550" y="2067146"/>
              <a:ext cx="688800" cy="4281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20"/>
          <p:cNvSpPr txBox="1"/>
          <p:nvPr/>
        </p:nvSpPr>
        <p:spPr>
          <a:xfrm>
            <a:off x="1607350" y="1209325"/>
            <a:ext cx="3063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20"/>
          <p:cNvGrpSpPr/>
          <p:nvPr/>
        </p:nvGrpSpPr>
        <p:grpSpPr>
          <a:xfrm>
            <a:off x="5225175" y="765533"/>
            <a:ext cx="2941886" cy="1270592"/>
            <a:chOff x="306750" y="1089491"/>
            <a:chExt cx="3458601" cy="1482259"/>
          </a:xfrm>
        </p:grpSpPr>
        <p:pic>
          <p:nvPicPr>
            <p:cNvPr id="152" name="Google Shape;15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6750" y="1089491"/>
              <a:ext cx="3458601" cy="14822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0"/>
            <p:cNvSpPr/>
            <p:nvPr/>
          </p:nvSpPr>
          <p:spPr>
            <a:xfrm rot="8096470">
              <a:off x="1682143" y="1775090"/>
              <a:ext cx="413233" cy="38311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0"/>
          <p:cNvSpPr txBox="1"/>
          <p:nvPr/>
        </p:nvSpPr>
        <p:spPr>
          <a:xfrm>
            <a:off x="4865773" y="2506332"/>
            <a:ext cx="3891000" cy="235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For the three most important features, the major part of the object has a low transit depth (&lt;20,000 parts/million), transit signal-to-lose (&lt;2000) and stellar radius (&lt;20 solar radii)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Object of interest are gathered for these important features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237356D2-6C7F-4FF4-BAB9-15A8C7E74242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07029-5EEC-4F46-A133-47504226A1C8}"/>
              </a:ext>
            </a:extLst>
          </p:cNvPr>
          <p:cNvSpPr txBox="1"/>
          <p:nvPr/>
        </p:nvSpPr>
        <p:spPr>
          <a:xfrm>
            <a:off x="6448466" y="13149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90000"/>
            <a:lumOff val="10000"/>
          </a:schemeClr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/>
        </p:nvSpPr>
        <p:spPr>
          <a:xfrm>
            <a:off x="1607350" y="1209325"/>
            <a:ext cx="3063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734775" y="3539900"/>
            <a:ext cx="7335600" cy="1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6 clusters after using </a:t>
            </a:r>
            <a:r>
              <a:rPr lang="en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" i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elbow curve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36% of the information is lost when the four-dimension data were reduced to a two one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Confirmation that most of the data is consistent/homogeneous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4316875" y="2020650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21"/>
          <p:cNvGrpSpPr/>
          <p:nvPr/>
        </p:nvGrpSpPr>
        <p:grpSpPr>
          <a:xfrm>
            <a:off x="1460838" y="676863"/>
            <a:ext cx="6845723" cy="2933875"/>
            <a:chOff x="1460838" y="981663"/>
            <a:chExt cx="6845723" cy="2933875"/>
          </a:xfrm>
        </p:grpSpPr>
        <p:pic>
          <p:nvPicPr>
            <p:cNvPr id="165" name="Google Shape;16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0838" y="981663"/>
              <a:ext cx="6845723" cy="2933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21"/>
            <p:cNvSpPr/>
            <p:nvPr/>
          </p:nvSpPr>
          <p:spPr>
            <a:xfrm>
              <a:off x="1913650" y="2801375"/>
              <a:ext cx="1209300" cy="5034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21"/>
          <p:cNvSpPr txBox="1"/>
          <p:nvPr/>
        </p:nvSpPr>
        <p:spPr>
          <a:xfrm>
            <a:off x="12047425" y="4209700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3138A854-3AB3-4E80-9B4E-0D61F2C4FFA9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K-Means Clustering w/PCA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2967</TotalTime>
  <Words>793</Words>
  <Application>Microsoft Office PowerPoint</Application>
  <PresentationFormat>On-screen Show (16:9)</PresentationFormat>
  <Paragraphs>127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Helvetica Neue</vt:lpstr>
      <vt:lpstr>Segoe UI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</dc:creator>
  <cp:lastModifiedBy>Richard Anderson</cp:lastModifiedBy>
  <cp:revision>55</cp:revision>
  <dcterms:modified xsi:type="dcterms:W3CDTF">2020-11-01T04:45:49Z</dcterms:modified>
</cp:coreProperties>
</file>